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137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0684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536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0631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69407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8090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8352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3849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37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591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7819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0809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00267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934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42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048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81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B851C-2B5F-461C-80C4-F37EE963175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4A117-229B-419C-A9E6-4FA673453AA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73472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/>
              <a:t>PROGRAMA DE TUBERCULOSIS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2130329"/>
          </a:xfrm>
        </p:spPr>
        <p:txBody>
          <a:bodyPr/>
          <a:lstStyle/>
          <a:p>
            <a:pPr algn="ctr"/>
            <a:r>
              <a:rPr lang="es-MX" dirty="0" smtClean="0"/>
              <a:t>JURISDICCIÓN SANITARIA NO. I</a:t>
            </a:r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r>
              <a:rPr lang="es-MX" sz="1200" dirty="0" smtClean="0"/>
              <a:t>San Luis Potosí S.L.P. 11 de diciembre de 2018.</a:t>
            </a:r>
          </a:p>
          <a:p>
            <a:pPr algn="ctr"/>
            <a:endParaRPr lang="es-MX" dirty="0" smtClean="0"/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7296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AVANCES DE METAS 2018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5111713"/>
              </p:ext>
            </p:extLst>
          </p:nvPr>
        </p:nvGraphicFramePr>
        <p:xfrm>
          <a:off x="1874960" y="1916671"/>
          <a:ext cx="7224582" cy="448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643"/>
                <a:gridCol w="1993557"/>
                <a:gridCol w="1647567"/>
                <a:gridCol w="13098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ACTIVIDAD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LOGRO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AVANCE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Detección</a:t>
                      </a:r>
                      <a:r>
                        <a:rPr lang="es-MX" baseline="0" dirty="0" smtClean="0"/>
                        <a:t> en tosedores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1497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668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rgbClr val="FF0000"/>
                          </a:solidFill>
                        </a:rPr>
                        <a:t>44.62 %</a:t>
                      </a:r>
                      <a:endParaRPr lang="es-MX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esperados todas formas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73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dirty="0" smtClean="0"/>
                        <a:t>a noviembre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64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87.67%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esperados de Tb Pulmonar (sectorial)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65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Contactos por estudiar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240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221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92%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-5 años en quimioprofilaxis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8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26.6%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entre contactos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 (</a:t>
                      </a:r>
                      <a:r>
                        <a:rPr lang="es-MX" dirty="0" err="1" smtClean="0"/>
                        <a:t>imss</a:t>
                      </a:r>
                      <a:r>
                        <a:rPr lang="es-MX" dirty="0" smtClean="0"/>
                        <a:t>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643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AVANCES DE METAS 2018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195570"/>
              </p:ext>
            </p:extLst>
          </p:nvPr>
        </p:nvGraphicFramePr>
        <p:xfrm>
          <a:off x="1874960" y="1916671"/>
          <a:ext cx="7224582" cy="394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643"/>
                <a:gridCol w="1993557"/>
                <a:gridCol w="1647567"/>
                <a:gridCol w="13098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ACTIVIDAD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LOGRO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AVANCE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en </a:t>
                      </a:r>
                      <a:r>
                        <a:rPr lang="es-MX" dirty="0" err="1" smtClean="0"/>
                        <a:t>taes</a:t>
                      </a:r>
                      <a:r>
                        <a:rPr lang="es-MX" baseline="0" dirty="0" smtClean="0"/>
                        <a:t> por 1 año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>
                          <a:solidFill>
                            <a:schemeClr val="bg1"/>
                          </a:solidFill>
                        </a:rPr>
                        <a:t>100%</a:t>
                      </a:r>
                      <a:endParaRPr lang="es-MX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</a:t>
                      </a:r>
                      <a:r>
                        <a:rPr lang="es-MX" baseline="0" dirty="0" smtClean="0"/>
                        <a:t> en menores de 8 años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Retratamientos (recaídas)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2 SSA</a:t>
                      </a:r>
                    </a:p>
                    <a:p>
                      <a:pPr algn="ctr"/>
                      <a:r>
                        <a:rPr lang="es-MX" dirty="0" smtClean="0"/>
                        <a:t>(sectorial 5)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50%</a:t>
                      </a:r>
                    </a:p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Casos TB</a:t>
                      </a:r>
                      <a:r>
                        <a:rPr lang="es-MX" baseline="0" dirty="0" smtClean="0"/>
                        <a:t> MDR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TPI en</a:t>
                      </a:r>
                      <a:r>
                        <a:rPr lang="es-MX" baseline="0" dirty="0" smtClean="0"/>
                        <a:t> PVIH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38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 </a:t>
                      </a:r>
                    </a:p>
                    <a:p>
                      <a:pPr algn="ctr"/>
                      <a:r>
                        <a:rPr lang="es-MX" dirty="0" smtClean="0"/>
                        <a:t>(falta de insumo)</a:t>
                      </a:r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15.7%</a:t>
                      </a:r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50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ANÁLISIS FODA </a:t>
            </a:r>
            <a:r>
              <a:rPr lang="es-MX" dirty="0" smtClean="0"/>
              <a:t>FALTA DE BÚSQUEDA DE CASOS</a:t>
            </a: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192049"/>
              </p:ext>
            </p:extLst>
          </p:nvPr>
        </p:nvGraphicFramePr>
        <p:xfrm>
          <a:off x="563792" y="2345034"/>
          <a:ext cx="11043324" cy="42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0831"/>
                <a:gridCol w="2760831"/>
                <a:gridCol w="2760831"/>
                <a:gridCol w="2760831"/>
              </a:tblGrid>
              <a:tr h="875778">
                <a:tc>
                  <a:txBody>
                    <a:bodyPr/>
                    <a:lstStyle/>
                    <a:p>
                      <a:r>
                        <a:rPr lang="es-MX" dirty="0" smtClean="0"/>
                        <a:t>DEBILIDADES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OPORTUNIDADES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FORTALEZAS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AMENAZAS</a:t>
                      </a:r>
                      <a:endParaRPr lang="es-MX" dirty="0"/>
                    </a:p>
                  </a:txBody>
                  <a:tcPr/>
                </a:tc>
              </a:tr>
              <a:tr h="303170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1 </a:t>
                      </a:r>
                      <a:r>
                        <a:rPr lang="es-MX" dirty="0" err="1" smtClean="0"/>
                        <a:t>microscopista</a:t>
                      </a:r>
                      <a:r>
                        <a:rPr lang="es-MX" baseline="0" dirty="0" smtClean="0"/>
                        <a:t> (vacaciones normales y vacaciones de riesgo)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Capacidad del laboratorio 1386 detecciones (menos las de control).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Vasos para BK defectuosos.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Falta de motivación del personal.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Población importante</a:t>
                      </a:r>
                      <a:r>
                        <a:rPr lang="es-MX" baseline="0" dirty="0" smtClean="0"/>
                        <a:t> en S.L.P. y Soledad.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Contamos con población de riesgo cautiva (asilos, AA, </a:t>
                      </a:r>
                      <a:r>
                        <a:rPr lang="es-MX" baseline="0" dirty="0" err="1" smtClean="0"/>
                        <a:t>Cereso</a:t>
                      </a:r>
                      <a:r>
                        <a:rPr lang="es-MX" baseline="0" dirty="0" smtClean="0"/>
                        <a:t>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 unidades de primer nivel.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Insumos</a:t>
                      </a: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</a:t>
                      </a: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la detección.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Personal médico y de enfermería de las unidades. (282 enfermeras, 168 médicos).</a:t>
                      </a:r>
                    </a:p>
                    <a:p>
                      <a:pPr marL="171450" indent="-1714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endParaRPr lang="es-MX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Pacientes que ingresan</a:t>
                      </a: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hospitales en estado avanzado de la </a:t>
                      </a:r>
                      <a:r>
                        <a:rPr lang="es-MX" sz="1800" baseline="0" dirty="0" err="1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enf</a:t>
                      </a: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Mortalidad por TB</a:t>
                      </a:r>
                    </a:p>
                    <a:p>
                      <a:pPr marL="285750" indent="-2857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800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Secuelas</a:t>
                      </a:r>
                    </a:p>
                    <a:p>
                      <a:pPr marL="0"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endParaRPr lang="es-MX" sz="18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535" marR="89535" marT="0" marB="0"/>
                </a:tc>
              </a:tr>
            </a:tbl>
          </a:graphicData>
        </a:graphic>
      </p:graphicFrame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187" y="211167"/>
            <a:ext cx="953557" cy="9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0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PROPUESTA DE MEJORA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963138"/>
              </p:ext>
            </p:extLst>
          </p:nvPr>
        </p:nvGraphicFramePr>
        <p:xfrm>
          <a:off x="681038" y="2336798"/>
          <a:ext cx="9613900" cy="36858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80"/>
                <a:gridCol w="1922780"/>
                <a:gridCol w="1922780"/>
                <a:gridCol w="1922780"/>
                <a:gridCol w="1922780"/>
              </a:tblGrid>
              <a:tr h="851245">
                <a:tc>
                  <a:txBody>
                    <a:bodyPr/>
                    <a:lstStyle/>
                    <a:p>
                      <a:r>
                        <a:rPr lang="es-MX" dirty="0" smtClean="0"/>
                        <a:t>ÁREA O 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PROPUESTA</a:t>
                      </a:r>
                      <a:r>
                        <a:rPr lang="es-MX" baseline="0" dirty="0" smtClean="0"/>
                        <a:t> DE MEJORA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TIEMPO DE SOLUCIÓN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RESPONSABLE</a:t>
                      </a:r>
                      <a:r>
                        <a:rPr lang="es-MX" baseline="0" dirty="0" smtClean="0"/>
                        <a:t> (S)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SEGUIMIENTO</a:t>
                      </a:r>
                      <a:endParaRPr lang="es-MX" dirty="0"/>
                    </a:p>
                  </a:txBody>
                  <a:tcPr/>
                </a:tc>
              </a:tr>
              <a:tr h="1398602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BAJA PESQUISA O DETECCIÓN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Dar a conocer las metas.</a:t>
                      </a: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Programar visitas de supervisión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Capacitación en Centros de Salud con menor pesquisa.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15</a:t>
                      </a:r>
                      <a:r>
                        <a:rPr lang="es-MX" baseline="0" dirty="0" smtClean="0"/>
                        <a:t> ene 2019.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2 por</a:t>
                      </a:r>
                      <a:r>
                        <a:rPr lang="es-MX" baseline="0" dirty="0" smtClean="0"/>
                        <a:t> mes a cada unidad.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Febrero, abril y junio.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 Programa.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</a:t>
                      </a:r>
                      <a:r>
                        <a:rPr lang="es-MX" baseline="0" dirty="0" smtClean="0"/>
                        <a:t> Del Programa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Responsable del Programa y Coordinador de </a:t>
                      </a:r>
                      <a:r>
                        <a:rPr lang="es-MX" baseline="0" dirty="0" err="1" smtClean="0"/>
                        <a:t>epidem</a:t>
                      </a:r>
                      <a:r>
                        <a:rPr lang="es-MX" baseline="0" dirty="0" smtClean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N.A.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Coordinador de </a:t>
                      </a:r>
                      <a:r>
                        <a:rPr lang="es-MX" dirty="0" err="1" smtClean="0"/>
                        <a:t>Epid</a:t>
                      </a:r>
                      <a:r>
                        <a:rPr lang="es-MX" dirty="0" smtClean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Coordinador de </a:t>
                      </a:r>
                      <a:r>
                        <a:rPr lang="es-MX" dirty="0" err="1" smtClean="0"/>
                        <a:t>Epid</a:t>
                      </a:r>
                      <a:r>
                        <a:rPr lang="es-MX" dirty="0" smtClean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187" y="211167"/>
            <a:ext cx="953557" cy="9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84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PROPUESTA DE MEJORA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2328937"/>
              </p:ext>
            </p:extLst>
          </p:nvPr>
        </p:nvGraphicFramePr>
        <p:xfrm>
          <a:off x="681038" y="2336798"/>
          <a:ext cx="9613900" cy="4783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80"/>
                <a:gridCol w="1922780"/>
                <a:gridCol w="1922780"/>
                <a:gridCol w="1922780"/>
                <a:gridCol w="1922780"/>
              </a:tblGrid>
              <a:tr h="851245">
                <a:tc>
                  <a:txBody>
                    <a:bodyPr/>
                    <a:lstStyle/>
                    <a:p>
                      <a:r>
                        <a:rPr lang="es-MX" dirty="0" smtClean="0"/>
                        <a:t>ÁREA O 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PROPUESTA</a:t>
                      </a:r>
                      <a:r>
                        <a:rPr lang="es-MX" baseline="0" dirty="0" smtClean="0"/>
                        <a:t> DE MEJORA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TIEMPO DE SOLUCIÓN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RESPONSABLE</a:t>
                      </a:r>
                      <a:r>
                        <a:rPr lang="es-MX" baseline="0" dirty="0" smtClean="0"/>
                        <a:t> (S)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SEGUIMIENTO</a:t>
                      </a:r>
                      <a:endParaRPr lang="es-MX" dirty="0"/>
                    </a:p>
                  </a:txBody>
                  <a:tcPr/>
                </a:tc>
              </a:tr>
              <a:tr h="1398602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BAJA PESQUISA O DETECCIÓN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Solicitar avances</a:t>
                      </a:r>
                      <a:r>
                        <a:rPr lang="es-MX" baseline="0" dirty="0" smtClean="0"/>
                        <a:t> a unidades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Fomentar la participación de PESS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Realizar meta acorde a la capacidad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s-MX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10</a:t>
                      </a:r>
                      <a:r>
                        <a:rPr lang="es-MX" baseline="0" dirty="0" smtClean="0"/>
                        <a:t> abril, 10 de julio, 10 octubre y 10 dic 2019.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Permanente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Diciembre</a:t>
                      </a:r>
                      <a:r>
                        <a:rPr lang="es-MX" baseline="0" dirty="0" smtClean="0"/>
                        <a:t> 2018.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Directores de los centros de salud.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 </a:t>
                      </a:r>
                      <a:r>
                        <a:rPr lang="es-MX" dirty="0" err="1" smtClean="0"/>
                        <a:t>Prog</a:t>
                      </a:r>
                      <a:r>
                        <a:rPr lang="es-MX" dirty="0" smtClean="0"/>
                        <a:t>.</a:t>
                      </a:r>
                      <a:r>
                        <a:rPr lang="es-MX" baseline="0" dirty="0" smtClean="0"/>
                        <a:t>, Coordinación de Enseñanza y jefas de </a:t>
                      </a:r>
                      <a:r>
                        <a:rPr lang="es-MX" baseline="0" dirty="0" err="1" smtClean="0"/>
                        <a:t>enf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Estatal</a:t>
                      </a:r>
                      <a:r>
                        <a:rPr lang="es-MX" baseline="0" dirty="0" smtClean="0"/>
                        <a:t> del Programa y </a:t>
                      </a:r>
                      <a:r>
                        <a:rPr lang="es-MX" baseline="0" dirty="0" err="1" smtClean="0"/>
                        <a:t>Resp</a:t>
                      </a:r>
                      <a:r>
                        <a:rPr lang="es-MX" baseline="0" dirty="0" smtClean="0"/>
                        <a:t>. </a:t>
                      </a:r>
                      <a:r>
                        <a:rPr lang="es-MX" baseline="0" dirty="0" err="1" smtClean="0"/>
                        <a:t>Juirsd</a:t>
                      </a:r>
                      <a:r>
                        <a:rPr lang="es-MX" baseline="0" dirty="0" smtClean="0"/>
                        <a:t>.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 Programa.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</a:t>
                      </a:r>
                      <a:r>
                        <a:rPr lang="es-MX" baseline="0" dirty="0" smtClean="0"/>
                        <a:t> Programa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Jefas de enfermeras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N.A.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187" y="211167"/>
            <a:ext cx="953557" cy="9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9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PROPUESTA DE MEJORA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/>
          </a:p>
        </p:txBody>
      </p:sp>
      <p:graphicFrame>
        <p:nvGraphicFramePr>
          <p:cNvPr id="4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996660"/>
              </p:ext>
            </p:extLst>
          </p:nvPr>
        </p:nvGraphicFramePr>
        <p:xfrm>
          <a:off x="681038" y="2336798"/>
          <a:ext cx="9613900" cy="4508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2780"/>
                <a:gridCol w="1922780"/>
                <a:gridCol w="1922780"/>
                <a:gridCol w="1922780"/>
                <a:gridCol w="1922780"/>
              </a:tblGrid>
              <a:tr h="851245">
                <a:tc>
                  <a:txBody>
                    <a:bodyPr/>
                    <a:lstStyle/>
                    <a:p>
                      <a:r>
                        <a:rPr lang="es-MX" dirty="0" smtClean="0"/>
                        <a:t>ÁREA O PROBLEMA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PROPUESTA</a:t>
                      </a:r>
                      <a:r>
                        <a:rPr lang="es-MX" baseline="0" dirty="0" smtClean="0"/>
                        <a:t> DE MEJORA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TIEMPO DE SOLUCIÓN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RESPONSABLE</a:t>
                      </a:r>
                      <a:r>
                        <a:rPr lang="es-MX" baseline="0" dirty="0" smtClean="0"/>
                        <a:t> (S)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SEGUIMIENTO</a:t>
                      </a:r>
                      <a:endParaRPr lang="es-MX" dirty="0"/>
                    </a:p>
                  </a:txBody>
                  <a:tcPr/>
                </a:tc>
              </a:tr>
              <a:tr h="1398602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BAJA PESQUISA O DETECCIÓN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Programar pesquisa en asilos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Programar pesquisa en Centros de A.A.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Análisis de avance de meta y darlo a conocer a directores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Marzo, mayo y</a:t>
                      </a:r>
                      <a:r>
                        <a:rPr lang="es-MX" baseline="0" dirty="0" smtClean="0"/>
                        <a:t> agosto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s-MX" dirty="0" smtClean="0"/>
                        <a:t>Marzo, mayo y</a:t>
                      </a:r>
                      <a:r>
                        <a:rPr lang="es-MX" baseline="0" dirty="0" smtClean="0"/>
                        <a:t> agosto</a:t>
                      </a: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smtClean="0"/>
                        <a:t>Trimestral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 Programa y Brigadas</a:t>
                      </a:r>
                      <a:r>
                        <a:rPr lang="es-MX" baseline="0" dirty="0" smtClean="0"/>
                        <a:t> de TB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Resp</a:t>
                      </a:r>
                      <a:r>
                        <a:rPr lang="es-MX" baseline="0" dirty="0" smtClean="0"/>
                        <a:t>. Del Programa y Brigadas de TB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Resp</a:t>
                      </a:r>
                      <a:r>
                        <a:rPr lang="es-MX" baseline="0" dirty="0" smtClean="0"/>
                        <a:t>. Del programa de TB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 Programa.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dirty="0" err="1" smtClean="0"/>
                        <a:t>Resp</a:t>
                      </a:r>
                      <a:r>
                        <a:rPr lang="es-MX" dirty="0" smtClean="0"/>
                        <a:t>. Del</a:t>
                      </a:r>
                      <a:r>
                        <a:rPr lang="es-MX" baseline="0" dirty="0" smtClean="0"/>
                        <a:t> Programa.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s-MX" baseline="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smtClean="0"/>
                        <a:t>Coordinador de </a:t>
                      </a:r>
                      <a:r>
                        <a:rPr lang="es-MX" baseline="0" dirty="0" err="1" smtClean="0"/>
                        <a:t>Epid</a:t>
                      </a:r>
                      <a:r>
                        <a:rPr lang="es-MX" baseline="0" dirty="0" smtClean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s-MX" baseline="0" dirty="0" err="1" smtClean="0"/>
                        <a:t>Resp</a:t>
                      </a:r>
                      <a:r>
                        <a:rPr lang="es-MX" baseline="0" dirty="0" smtClean="0"/>
                        <a:t>. Del Programa</a:t>
                      </a:r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8187" y="211167"/>
            <a:ext cx="953557" cy="97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8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ín">
  <a:themeElements>
    <a:clrScheme name="Berlí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í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í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Berlín</Template>
  <TotalTime>71</TotalTime>
  <Words>526</Words>
  <Application>Microsoft Office PowerPoint</Application>
  <PresentationFormat>Panorámica</PresentationFormat>
  <Paragraphs>175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Berlín</vt:lpstr>
      <vt:lpstr>PROGRAMA DE TUBERCULOSIS</vt:lpstr>
      <vt:lpstr>AVANCES DE METAS 2018</vt:lpstr>
      <vt:lpstr>AVANCES DE METAS 2018</vt:lpstr>
      <vt:lpstr>ANÁLISIS FODA FALTA DE BÚSQUEDA DE CASOS</vt:lpstr>
      <vt:lpstr>PROPUESTA DE MEJORA</vt:lpstr>
      <vt:lpstr>PROPUESTA DE MEJORA</vt:lpstr>
      <vt:lpstr>PROPUESTA DE MEJORA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Lia Fernanda Quintanar Contreras</dc:creator>
  <cp:lastModifiedBy>Lia Fernanda Quintanar Contreras</cp:lastModifiedBy>
  <cp:revision>64</cp:revision>
  <dcterms:created xsi:type="dcterms:W3CDTF">2018-12-11T03:31:04Z</dcterms:created>
  <dcterms:modified xsi:type="dcterms:W3CDTF">2018-12-11T04:42:26Z</dcterms:modified>
</cp:coreProperties>
</file>